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5"/>
  </p:notesMasterIdLst>
  <p:handoutMasterIdLst>
    <p:handoutMasterId r:id="rId26"/>
  </p:handoutMasterIdLst>
  <p:sldIdLst>
    <p:sldId id="355" r:id="rId7"/>
    <p:sldId id="360" r:id="rId8"/>
    <p:sldId id="382" r:id="rId9"/>
    <p:sldId id="380" r:id="rId10"/>
    <p:sldId id="359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1" r:id="rId21"/>
    <p:sldId id="384" r:id="rId22"/>
    <p:sldId id="383" r:id="rId23"/>
    <p:sldId id="385" r:id="rId2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13" d="100"/>
          <a:sy n="113" d="100"/>
        </p:scale>
        <p:origin x="758" y="91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28/05/2019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27/05/2019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1_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56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</a:t>
            </a:r>
            <a:r>
              <a:rPr lang="de-DE" dirty="0"/>
              <a:t> GAN – Week 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Ahsan</a:t>
            </a:r>
            <a:r>
              <a:rPr lang="de-DE" dirty="0"/>
              <a:t> </a:t>
            </a:r>
            <a:r>
              <a:rPr lang="de-DE" dirty="0" err="1"/>
              <a:t>Lohdi</a:t>
            </a:r>
            <a:r>
              <a:rPr lang="de-DE" dirty="0"/>
              <a:t>, Yang An</a:t>
            </a:r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Munich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lang="de-DE" dirty="0"/>
          </a:p>
          <a:p>
            <a:r>
              <a:rPr lang="de-DE" dirty="0"/>
              <a:t>Computer Vision Group</a:t>
            </a:r>
          </a:p>
          <a:p>
            <a:r>
              <a:rPr lang="de-DE" dirty="0"/>
              <a:t>Garching, 28. May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ound, sky, building&#10;&#10;Description automatically generated">
            <a:extLst>
              <a:ext uri="{FF2B5EF4-FFF2-40B4-BE49-F238E27FC236}">
                <a16:creationId xmlns:a16="http://schemas.microsoft.com/office/drawing/2014/main" id="{9C3ABF23-C501-40F4-83C4-642B55EE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9432"/>
            <a:ext cx="893085" cy="89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w8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B146E-E1C4-4219-AE9E-0C31771F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6" y="1851295"/>
            <a:ext cx="7654532" cy="2898493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CDAE692-D1BC-4BF6-BA30-0D0610155E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E884E-B6B3-4B69-8320-04235582EA79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36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treet&#10;&#10;Description automatically generated">
            <a:extLst>
              <a:ext uri="{FF2B5EF4-FFF2-40B4-BE49-F238E27FC236}">
                <a16:creationId xmlns:a16="http://schemas.microsoft.com/office/drawing/2014/main" id="{218E544C-0E2F-4DAD-A6C4-1CD050C4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9432"/>
            <a:ext cx="893082" cy="89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w9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FE38C-9B75-4BA5-A2FF-58E51F97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6" y="1818529"/>
            <a:ext cx="7640782" cy="2924916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02A8F44-5071-4C79-8276-A122C1BE00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A371B-E7D4-407B-BC62-69CCF807595B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925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road&#10;&#10;Description automatically generated">
            <a:extLst>
              <a:ext uri="{FF2B5EF4-FFF2-40B4-BE49-F238E27FC236}">
                <a16:creationId xmlns:a16="http://schemas.microsoft.com/office/drawing/2014/main" id="{E90B93AE-316F-42A8-AA7D-4A21423E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9432"/>
            <a:ext cx="893078" cy="89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w10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755F9-869B-4497-87B6-593042C6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6" y="1867579"/>
            <a:ext cx="7640779" cy="2880435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83CB09B0-71A8-4F41-9825-05AF0DCBADC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67DBB-3F48-4A5F-939B-5E7DB8C50C92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937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ky, building, ground&#10;&#10;Description automatically generated">
            <a:extLst>
              <a:ext uri="{FF2B5EF4-FFF2-40B4-BE49-F238E27FC236}">
                <a16:creationId xmlns:a16="http://schemas.microsoft.com/office/drawing/2014/main" id="{08F75027-991B-41A1-9D44-9499F830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9432"/>
            <a:ext cx="893073" cy="893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w11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38C89-6D3D-4FA6-90F0-84AD8663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741" y="1794154"/>
            <a:ext cx="7707149" cy="2930252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6645EEC-D62B-4B8C-B66D-94B76C3BE1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6A9D8-3378-46B3-A59B-B996A5F1D0F3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195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street&#10;&#10;Description automatically generated">
            <a:extLst>
              <a:ext uri="{FF2B5EF4-FFF2-40B4-BE49-F238E27FC236}">
                <a16:creationId xmlns:a16="http://schemas.microsoft.com/office/drawing/2014/main" id="{B5B38EF7-5CA2-4AF4-BC5B-E44FD297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9432"/>
            <a:ext cx="893064" cy="893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w12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1103A-3824-4E49-887E-B519B64F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136" y="1802189"/>
            <a:ext cx="7672359" cy="2922803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6F6896-0927-4ACE-AF3D-59058F9FE0F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6000D-88F0-44A6-8319-B6AB42A0C41F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093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F7CCF4-D7F7-4495-9CBD-FC1DA6A3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845FA3-76B6-418B-8FC7-C1851A2E599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3203784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 to the green images (w3 &amp; w4) works well with the colors, but w3 and w4 are almost indistinguishable (difference in smoothness of picture and rain)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 of the smooth pictures (w0 &amp; w3) barely ever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 from bright image into a dark image works better than the other way round (e.g. w2-&gt;w8 works well, but w8-&gt;w2 doesn’t)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thinks w10 and w0&amp;w2 are almost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01163-C4E6-40BC-B183-8DE1572D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4CFB2-6680-46E2-A709-3162EAA7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MUNIT – </a:t>
            </a:r>
            <a:r>
              <a:rPr lang="de-DE" dirty="0" err="1"/>
              <a:t>Recap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62BE5-F28E-4BB6-9030-FB3A308EFB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CB7DFC-3981-4A56-BD6C-FB4982932D17}"/>
              </a:ext>
            </a:extLst>
          </p:cNvPr>
          <p:cNvGrpSpPr/>
          <p:nvPr/>
        </p:nvGrpSpPr>
        <p:grpSpPr>
          <a:xfrm>
            <a:off x="319090" y="1862668"/>
            <a:ext cx="1799530" cy="1015999"/>
            <a:chOff x="1110827" y="1842348"/>
            <a:chExt cx="1799530" cy="10159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60724A-D1AF-4FA1-8414-3FE4BFC46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7493" y="1842348"/>
              <a:ext cx="0" cy="1015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830040-2753-476F-9AC7-C6A8F56A1776}"/>
                </a:ext>
              </a:extLst>
            </p:cNvPr>
            <p:cNvCxnSpPr/>
            <p:nvPr/>
          </p:nvCxnSpPr>
          <p:spPr>
            <a:xfrm>
              <a:off x="1110827" y="2709333"/>
              <a:ext cx="1774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https://cdn.business2community.com/wp-content/uploads/2018/01/Bell_Curve.gif">
              <a:extLst>
                <a:ext uri="{FF2B5EF4-FFF2-40B4-BE49-F238E27FC236}">
                  <a16:creationId xmlns:a16="http://schemas.microsoft.com/office/drawing/2014/main" id="{C23F48EE-8FB9-4E09-A82F-9E5FBA2B2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" b="7143"/>
            <a:stretch/>
          </p:blipFill>
          <p:spPr bwMode="auto">
            <a:xfrm>
              <a:off x="1205652" y="1914736"/>
              <a:ext cx="1704705" cy="8555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4E9C8F-7936-4AF7-A54D-BA1838BF811F}"/>
              </a:ext>
            </a:extLst>
          </p:cNvPr>
          <p:cNvGrpSpPr/>
          <p:nvPr/>
        </p:nvGrpSpPr>
        <p:grpSpPr>
          <a:xfrm>
            <a:off x="2118620" y="1862667"/>
            <a:ext cx="1799530" cy="1015999"/>
            <a:chOff x="1110827" y="1842348"/>
            <a:chExt cx="1799530" cy="101599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2AF3D3-3BB0-4B8B-9100-317ED7647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7493" y="1842348"/>
              <a:ext cx="0" cy="1015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047CCE-59CC-4046-BB9B-9B0CF904D459}"/>
                </a:ext>
              </a:extLst>
            </p:cNvPr>
            <p:cNvCxnSpPr/>
            <p:nvPr/>
          </p:nvCxnSpPr>
          <p:spPr>
            <a:xfrm>
              <a:off x="1110827" y="2709333"/>
              <a:ext cx="1774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 descr="https://cdn.business2community.com/wp-content/uploads/2018/01/Bell_Curve.gif">
              <a:extLst>
                <a:ext uri="{FF2B5EF4-FFF2-40B4-BE49-F238E27FC236}">
                  <a16:creationId xmlns:a16="http://schemas.microsoft.com/office/drawing/2014/main" id="{C8F5879E-0CBF-4A21-85F9-0CE085807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" b="7143"/>
            <a:stretch/>
          </p:blipFill>
          <p:spPr bwMode="auto">
            <a:xfrm>
              <a:off x="1205652" y="1914736"/>
              <a:ext cx="1704705" cy="8555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D79361-C64A-40CE-97E5-DE9CC31F4199}"/>
              </a:ext>
            </a:extLst>
          </p:cNvPr>
          <p:cNvCxnSpPr>
            <a:cxnSpLocks/>
          </p:cNvCxnSpPr>
          <p:nvPr/>
        </p:nvCxnSpPr>
        <p:spPr>
          <a:xfrm flipV="1">
            <a:off x="6600386" y="1854832"/>
            <a:ext cx="0" cy="101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AB7988-9709-4752-9935-D4C771014DA4}"/>
              </a:ext>
            </a:extLst>
          </p:cNvPr>
          <p:cNvCxnSpPr/>
          <p:nvPr/>
        </p:nvCxnSpPr>
        <p:spPr>
          <a:xfrm>
            <a:off x="5753720" y="2721817"/>
            <a:ext cx="1774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s://cdn.business2community.com/wp-content/uploads/2018/01/Bell_Curve.gif">
            <a:extLst>
              <a:ext uri="{FF2B5EF4-FFF2-40B4-BE49-F238E27FC236}">
                <a16:creationId xmlns:a16="http://schemas.microsoft.com/office/drawing/2014/main" id="{58D7621D-4606-4561-A406-B259F1A9F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b="7143"/>
          <a:stretch/>
        </p:blipFill>
        <p:spPr bwMode="auto">
          <a:xfrm>
            <a:off x="5570837" y="1927220"/>
            <a:ext cx="1704705" cy="8555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cdn.business2community.com/wp-content/uploads/2018/01/Bell_Curve.gif">
            <a:extLst>
              <a:ext uri="{FF2B5EF4-FFF2-40B4-BE49-F238E27FC236}">
                <a16:creationId xmlns:a16="http://schemas.microsoft.com/office/drawing/2014/main" id="{DA99BBB9-1D1D-4896-A318-591E265CB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b="7143"/>
          <a:stretch/>
        </p:blipFill>
        <p:spPr bwMode="auto">
          <a:xfrm>
            <a:off x="6133474" y="1927220"/>
            <a:ext cx="1704705" cy="8555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43C172-689C-42D9-8B09-3837F751C42E}"/>
              </a:ext>
            </a:extLst>
          </p:cNvPr>
          <p:cNvSpPr/>
          <p:nvPr/>
        </p:nvSpPr>
        <p:spPr>
          <a:xfrm>
            <a:off x="1711727" y="3948856"/>
            <a:ext cx="763952" cy="763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Input</a:t>
            </a:r>
            <a:endParaRPr lang="en-US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F6118-5BE3-438A-947B-681849BED36B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1442720" y="3068322"/>
            <a:ext cx="380885" cy="99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C09D00-8BB2-4BB3-9EAD-42798091C878}"/>
              </a:ext>
            </a:extLst>
          </p:cNvPr>
          <p:cNvCxnSpPr>
            <a:stCxn id="21" idx="7"/>
          </p:cNvCxnSpPr>
          <p:nvPr/>
        </p:nvCxnSpPr>
        <p:spPr>
          <a:xfrm flipV="1">
            <a:off x="2363801" y="3068322"/>
            <a:ext cx="426812" cy="99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97BEE36-2C55-4066-89BB-D0931BDF44E0}"/>
              </a:ext>
            </a:extLst>
          </p:cNvPr>
          <p:cNvSpPr/>
          <p:nvPr/>
        </p:nvSpPr>
        <p:spPr>
          <a:xfrm>
            <a:off x="6237204" y="3992163"/>
            <a:ext cx="763952" cy="763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Input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56D6D8-02FA-4289-826A-E6014002DDC1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237204" y="2891262"/>
            <a:ext cx="111878" cy="121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5FFC3-64D1-47AC-BC50-9BD69ADCB8B1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6889278" y="2891262"/>
            <a:ext cx="111878" cy="121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5BE3BB6-F93D-49F8-88AC-63B00F19502B}"/>
              </a:ext>
            </a:extLst>
          </p:cNvPr>
          <p:cNvSpPr txBox="1"/>
          <p:nvPr/>
        </p:nvSpPr>
        <p:spPr>
          <a:xfrm>
            <a:off x="750405" y="1511390"/>
            <a:ext cx="91198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weather</a:t>
            </a:r>
            <a:r>
              <a:rPr lang="de-DE" sz="1600" dirty="0">
                <a:latin typeface="+mn-lt"/>
              </a:rPr>
              <a:t> A</a:t>
            </a:r>
            <a:endParaRPr lang="en-US" sz="1600" dirty="0" err="1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2E2E31-4637-44F5-90C4-DB6F82694A32}"/>
              </a:ext>
            </a:extLst>
          </p:cNvPr>
          <p:cNvSpPr txBox="1"/>
          <p:nvPr/>
        </p:nvSpPr>
        <p:spPr>
          <a:xfrm>
            <a:off x="2549935" y="1511390"/>
            <a:ext cx="9233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weather</a:t>
            </a:r>
            <a:r>
              <a:rPr lang="de-DE" sz="1600" dirty="0">
                <a:latin typeface="+mn-lt"/>
              </a:rPr>
              <a:t> B</a:t>
            </a:r>
            <a:endParaRPr lang="en-US" sz="1600" dirty="0" err="1">
              <a:latin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DB248F-A65D-43EC-97CB-2AC6EEB4BDB8}"/>
              </a:ext>
            </a:extLst>
          </p:cNvPr>
          <p:cNvSpPr txBox="1"/>
          <p:nvPr/>
        </p:nvSpPr>
        <p:spPr>
          <a:xfrm>
            <a:off x="6179361" y="1248145"/>
            <a:ext cx="83195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weathers</a:t>
            </a:r>
            <a:endParaRPr lang="en-US" sz="1600" dirty="0" err="1"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19017A-3DE8-4605-95A3-51C9C4FA4681}"/>
              </a:ext>
            </a:extLst>
          </p:cNvPr>
          <p:cNvSpPr txBox="1"/>
          <p:nvPr/>
        </p:nvSpPr>
        <p:spPr>
          <a:xfrm>
            <a:off x="5943638" y="1606288"/>
            <a:ext cx="634789" cy="3699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mode</a:t>
            </a:r>
            <a:r>
              <a:rPr lang="de-DE" sz="1100" dirty="0">
                <a:latin typeface="+mn-lt"/>
              </a:rPr>
              <a:t> at </a:t>
            </a:r>
          </a:p>
          <a:p>
            <a:pPr algn="ctr"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weather</a:t>
            </a:r>
            <a:r>
              <a:rPr lang="de-DE" sz="1100" dirty="0">
                <a:latin typeface="+mn-lt"/>
              </a:rPr>
              <a:t> A</a:t>
            </a:r>
            <a:endParaRPr lang="en-US" sz="1100" dirty="0" err="1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EC7093-07F5-463D-9926-3A31866125F6}"/>
              </a:ext>
            </a:extLst>
          </p:cNvPr>
          <p:cNvSpPr txBox="1"/>
          <p:nvPr/>
        </p:nvSpPr>
        <p:spPr>
          <a:xfrm>
            <a:off x="6683497" y="1613883"/>
            <a:ext cx="634789" cy="3699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mode</a:t>
            </a:r>
            <a:r>
              <a:rPr lang="de-DE" sz="1100" dirty="0">
                <a:latin typeface="+mn-lt"/>
              </a:rPr>
              <a:t> at </a:t>
            </a:r>
          </a:p>
          <a:p>
            <a:pPr algn="ctr"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weather</a:t>
            </a:r>
            <a:r>
              <a:rPr lang="de-DE" sz="1100" dirty="0">
                <a:latin typeface="+mn-lt"/>
              </a:rPr>
              <a:t> B</a:t>
            </a:r>
            <a:endParaRPr lang="en-US" sz="1100" dirty="0" err="1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325CAE-E599-4925-B5EB-01DE6EFF29BF}"/>
              </a:ext>
            </a:extLst>
          </p:cNvPr>
          <p:cNvSpPr txBox="1"/>
          <p:nvPr/>
        </p:nvSpPr>
        <p:spPr>
          <a:xfrm>
            <a:off x="6991933" y="3425021"/>
            <a:ext cx="823945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Style Code B</a:t>
            </a:r>
            <a:endParaRPr lang="en-US" sz="1100" dirty="0" err="1">
              <a:latin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FD1A9F-C6AB-40AC-822D-F196B6B1C20C}"/>
              </a:ext>
            </a:extLst>
          </p:cNvPr>
          <p:cNvSpPr txBox="1"/>
          <p:nvPr/>
        </p:nvSpPr>
        <p:spPr>
          <a:xfrm>
            <a:off x="5453351" y="3425021"/>
            <a:ext cx="823945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Style Code A</a:t>
            </a:r>
            <a:endParaRPr lang="en-US" sz="1100" dirty="0" err="1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ECEE9E-9419-47B0-90D7-8D32B4BEE4F8}"/>
              </a:ext>
            </a:extLst>
          </p:cNvPr>
          <p:cNvSpPr txBox="1"/>
          <p:nvPr/>
        </p:nvSpPr>
        <p:spPr>
          <a:xfrm>
            <a:off x="2545148" y="3673262"/>
            <a:ext cx="888065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conditioning</a:t>
            </a:r>
            <a:r>
              <a:rPr lang="de-DE" sz="1100" dirty="0">
                <a:latin typeface="+mn-lt"/>
              </a:rPr>
              <a:t> B</a:t>
            </a:r>
            <a:endParaRPr lang="en-US" sz="1100" dirty="0" err="1"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E5F266-A5A7-4ABD-8025-568C5D108D83}"/>
              </a:ext>
            </a:extLst>
          </p:cNvPr>
          <p:cNvSpPr txBox="1"/>
          <p:nvPr/>
        </p:nvSpPr>
        <p:spPr>
          <a:xfrm>
            <a:off x="737435" y="3675932"/>
            <a:ext cx="888065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conditioning</a:t>
            </a:r>
            <a:r>
              <a:rPr lang="de-DE" sz="1100" dirty="0">
                <a:latin typeface="+mn-lt"/>
              </a:rPr>
              <a:t> A</a:t>
            </a:r>
            <a:endParaRPr lang="en-US" sz="1100" dirty="0" err="1">
              <a:latin typeface="+mn-lt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7102D3-0210-46ED-A52A-97A42B48AD4E}"/>
              </a:ext>
            </a:extLst>
          </p:cNvPr>
          <p:cNvCxnSpPr/>
          <p:nvPr/>
        </p:nvCxnSpPr>
        <p:spPr>
          <a:xfrm>
            <a:off x="4443307" y="1706880"/>
            <a:ext cx="0" cy="295317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8EFD1E-E1BB-4F36-A263-F59E8D373FB2}"/>
              </a:ext>
            </a:extLst>
          </p:cNvPr>
          <p:cNvSpPr txBox="1"/>
          <p:nvPr/>
        </p:nvSpPr>
        <p:spPr>
          <a:xfrm>
            <a:off x="1795599" y="4817073"/>
            <a:ext cx="555280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Dataset X1 and X2 </a:t>
            </a:r>
            <a:r>
              <a:rPr lang="de-DE" sz="1600" dirty="0" err="1">
                <a:latin typeface="+mn-lt"/>
              </a:rPr>
              <a:t>are</a:t>
            </a:r>
            <a:r>
              <a:rPr lang="de-DE" sz="1600" dirty="0">
                <a:latin typeface="+mn-lt"/>
              </a:rPr>
              <a:t> all </a:t>
            </a:r>
            <a:r>
              <a:rPr lang="de-DE" sz="1600" dirty="0" err="1">
                <a:latin typeface="+mn-lt"/>
              </a:rPr>
              <a:t>images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from</a:t>
            </a:r>
            <a:r>
              <a:rPr lang="de-DE" sz="1600" dirty="0">
                <a:latin typeface="+mn-lt"/>
              </a:rPr>
              <a:t> all </a:t>
            </a:r>
            <a:r>
              <a:rPr lang="de-DE" sz="1600" dirty="0" err="1">
                <a:latin typeface="+mn-lt"/>
              </a:rPr>
              <a:t>weather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conditions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640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38D26-7872-4A94-8FE4-5EC385C7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00200"/>
            <a:ext cx="8508999" cy="3384973"/>
          </a:xfrm>
        </p:spPr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of</a:t>
            </a:r>
            <a:r>
              <a:rPr lang="de-DE" dirty="0"/>
              <a:t> all, a </a:t>
            </a:r>
            <a:r>
              <a:rPr lang="de-DE" dirty="0" err="1"/>
              <a:t>recap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,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x1 and x2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distinguishes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real/fake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(i.e.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). </a:t>
            </a:r>
          </a:p>
          <a:p>
            <a:r>
              <a:rPr lang="de-DE" dirty="0"/>
              <a:t>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constraint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GAN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.</a:t>
            </a:r>
          </a:p>
          <a:p>
            <a:r>
              <a:rPr lang="en-US" dirty="0"/>
              <a:t>We have to make a “categorical loss” to ensure, the fake image is from the right weather condition.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A5F790-1D96-4D4D-9779-9789DD36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MUNIT - Hypothesis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E9BAC-7B38-4EB9-9C18-B98A460AA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6FF46-BCB6-42E9-BA8E-C2A99F56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9348" y="1844645"/>
            <a:ext cx="4325304" cy="20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F7EA93-6D0E-4A77-8E69-E322C014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Therefore</a:t>
            </a:r>
            <a:r>
              <a:rPr lang="de-DE" dirty="0"/>
              <a:t>, MUNIT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dead</a:t>
            </a:r>
            <a:r>
              <a:rPr lang="de-DE" dirty="0"/>
              <a:t> end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network </a:t>
            </a:r>
            <a:r>
              <a:rPr lang="de-DE" dirty="0" err="1"/>
              <a:t>StarGAN</a:t>
            </a:r>
            <a:r>
              <a:rPr lang="de-DE" dirty="0"/>
              <a:t>, and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out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D1BB3-82AC-4D51-89C8-4552C35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8ADD-0A72-4067-ADBB-5D8394BE7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46FF3-3AC8-4287-8995-6E3E5182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80" y="2098856"/>
            <a:ext cx="7455839" cy="28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1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endParaRPr lang="en-US" dirty="0"/>
          </a:p>
        </p:txBody>
      </p:sp>
      <p:pic>
        <p:nvPicPr>
          <p:cNvPr id="24" name="Picture 23" descr="A close up of a building&#10;&#10;Description automatically generated">
            <a:extLst>
              <a:ext uri="{FF2B5EF4-FFF2-40B4-BE49-F238E27FC236}">
                <a16:creationId xmlns:a16="http://schemas.microsoft.com/office/drawing/2014/main" id="{70D9D038-8C39-421F-BA7F-E6246B5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37" y="1508545"/>
            <a:ext cx="1216152" cy="1216152"/>
          </a:xfrm>
          <a:prstGeom prst="rect">
            <a:avLst/>
          </a:prstGeom>
        </p:spPr>
      </p:pic>
      <p:pic>
        <p:nvPicPr>
          <p:cNvPr id="26" name="Picture 25" descr="A picture containing outdoor, sky, ground, building&#10;&#10;Description automatically generated">
            <a:extLst>
              <a:ext uri="{FF2B5EF4-FFF2-40B4-BE49-F238E27FC236}">
                <a16:creationId xmlns:a16="http://schemas.microsoft.com/office/drawing/2014/main" id="{51FADC2A-FB79-4889-8192-B2EE310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16" y="1508545"/>
            <a:ext cx="1216152" cy="1216152"/>
          </a:xfrm>
          <a:prstGeom prst="rect">
            <a:avLst/>
          </a:prstGeom>
        </p:spPr>
      </p:pic>
      <p:pic>
        <p:nvPicPr>
          <p:cNvPr id="28" name="Picture 27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EF7DDCE3-0576-48F0-AD7C-1B052A6C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95" y="1508545"/>
            <a:ext cx="1216152" cy="1216152"/>
          </a:xfrm>
          <a:prstGeom prst="rect">
            <a:avLst/>
          </a:prstGeom>
        </p:spPr>
      </p:pic>
      <p:pic>
        <p:nvPicPr>
          <p:cNvPr id="30" name="Picture 29" descr="A close up of a road&#10;&#10;Description automatically generated">
            <a:extLst>
              <a:ext uri="{FF2B5EF4-FFF2-40B4-BE49-F238E27FC236}">
                <a16:creationId xmlns:a16="http://schemas.microsoft.com/office/drawing/2014/main" id="{38076FA4-F60B-437A-AD63-D95F225A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4" y="1508545"/>
            <a:ext cx="1216152" cy="1216152"/>
          </a:xfrm>
          <a:prstGeom prst="rect">
            <a:avLst/>
          </a:prstGeom>
        </p:spPr>
      </p:pic>
      <p:pic>
        <p:nvPicPr>
          <p:cNvPr id="32" name="Picture 31" descr="A close up of a road&#10;&#10;Description automatically generated">
            <a:extLst>
              <a:ext uri="{FF2B5EF4-FFF2-40B4-BE49-F238E27FC236}">
                <a16:creationId xmlns:a16="http://schemas.microsoft.com/office/drawing/2014/main" id="{A993145A-A47A-4D16-9A4D-6A6B21A2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751" y="1508545"/>
            <a:ext cx="1216152" cy="1216152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/>
          <p:nvPr/>
        </p:nvCxnSpPr>
        <p:spPr>
          <a:xfrm>
            <a:off x="235846" y="1565177"/>
            <a:ext cx="1130403" cy="11304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1587521"/>
            <a:ext cx="1130403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         Image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Guide Image</a:t>
            </a:r>
            <a:endParaRPr lang="en-US" sz="16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2871893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/>
          <p:nvPr/>
        </p:nvCxnSpPr>
        <p:spPr>
          <a:xfrm>
            <a:off x="1517228" y="1508545"/>
            <a:ext cx="0" cy="272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3DAB821C-12B2-40F6-8039-6FAA3023A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5" y="3060838"/>
            <a:ext cx="1219200" cy="1219200"/>
          </a:xfrm>
          <a:prstGeom prst="rect">
            <a:avLst/>
          </a:prstGeom>
        </p:spPr>
      </p:pic>
      <p:pic>
        <p:nvPicPr>
          <p:cNvPr id="6" name="Picture 5" descr="A close up of a road&#10;&#10;Description automatically generated">
            <a:extLst>
              <a:ext uri="{FF2B5EF4-FFF2-40B4-BE49-F238E27FC236}">
                <a16:creationId xmlns:a16="http://schemas.microsoft.com/office/drawing/2014/main" id="{4FAA1736-6B06-4A45-97B5-0C225D6D5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373" y="3060838"/>
            <a:ext cx="1219200" cy="1219200"/>
          </a:xfrm>
          <a:prstGeom prst="rect">
            <a:avLst/>
          </a:prstGeom>
        </p:spPr>
      </p:pic>
      <p:pic>
        <p:nvPicPr>
          <p:cNvPr id="8" name="Picture 7" descr="A sign on the side of a road&#10;&#10;Description automatically generated">
            <a:extLst>
              <a:ext uri="{FF2B5EF4-FFF2-40B4-BE49-F238E27FC236}">
                <a16:creationId xmlns:a16="http://schemas.microsoft.com/office/drawing/2014/main" id="{57A09140-0FC9-43BF-9D60-CD8657A9F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6994" y="3060838"/>
            <a:ext cx="1219200" cy="1219200"/>
          </a:xfrm>
          <a:prstGeom prst="rect">
            <a:avLst/>
          </a:prstGeom>
        </p:spPr>
      </p:pic>
      <p:pic>
        <p:nvPicPr>
          <p:cNvPr id="10" name="Picture 9" descr="A picture containing outdoor, building, fence&#10;&#10;Description automatically generated">
            <a:extLst>
              <a:ext uri="{FF2B5EF4-FFF2-40B4-BE49-F238E27FC236}">
                <a16:creationId xmlns:a16="http://schemas.microsoft.com/office/drawing/2014/main" id="{6D0E3645-18B5-4BE6-B7BC-2080648A01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237" y="3060838"/>
            <a:ext cx="1219200" cy="1219200"/>
          </a:xfrm>
          <a:prstGeom prst="rect">
            <a:avLst/>
          </a:prstGeom>
        </p:spPr>
      </p:pic>
      <p:pic>
        <p:nvPicPr>
          <p:cNvPr id="12" name="Picture 11" descr="A close up of a street&#10;&#10;Description automatically generated">
            <a:extLst>
              <a:ext uri="{FF2B5EF4-FFF2-40B4-BE49-F238E27FC236}">
                <a16:creationId xmlns:a16="http://schemas.microsoft.com/office/drawing/2014/main" id="{61ED213D-FE14-4928-AE4B-B6D7A9F8E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751" y="3060838"/>
            <a:ext cx="1219200" cy="1219200"/>
          </a:xfrm>
          <a:prstGeom prst="rect">
            <a:avLst/>
          </a:prstGeom>
        </p:spPr>
      </p:pic>
      <p:pic>
        <p:nvPicPr>
          <p:cNvPr id="29" name="Picture 28" descr="A close up of a road&#10;&#10;Description automatically generated">
            <a:extLst>
              <a:ext uri="{FF2B5EF4-FFF2-40B4-BE49-F238E27FC236}">
                <a16:creationId xmlns:a16="http://schemas.microsoft.com/office/drawing/2014/main" id="{4006CC33-52B0-48CD-B3BA-481039579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8" y="3063886"/>
            <a:ext cx="1216152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81E0-44E9-4CD9-8EE1-515C5FEA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D891-573E-4AA2-9B02-DF82767CF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8508999" cy="300541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retrain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and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(10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17000 </a:t>
            </a:r>
            <a:r>
              <a:rPr lang="de-DE" dirty="0" err="1"/>
              <a:t>images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before</a:t>
            </a:r>
            <a:r>
              <a:rPr lang="de-DE" sz="1400" dirty="0"/>
              <a:t> was 5 </a:t>
            </a:r>
            <a:r>
              <a:rPr lang="de-DE" sz="1400" dirty="0" err="1"/>
              <a:t>classes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10 </a:t>
            </a:r>
            <a:r>
              <a:rPr lang="de-DE" sz="1400" dirty="0" err="1"/>
              <a:t>images</a:t>
            </a:r>
            <a:r>
              <a:rPr lang="de-DE" sz="1400" dirty="0"/>
              <a:t> per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folder</a:t>
            </a:r>
            <a:endParaRPr lang="de-DE" sz="14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100.000 </a:t>
            </a:r>
            <a:r>
              <a:rPr lang="de-DE" dirty="0" err="1"/>
              <a:t>iterations</a:t>
            </a:r>
            <a:r>
              <a:rPr lang="de-DE" dirty="0"/>
              <a:t> vs. 40.000 </a:t>
            </a:r>
            <a:r>
              <a:rPr lang="de-DE" dirty="0" err="1"/>
              <a:t>iterations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ED3E7-F181-4986-B1B7-7F682A7E1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9A04-3F86-42F8-A114-DDCB3015C0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0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82B-DDF2-4F34-86B5-5671A6E0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377E6-2A6A-4E1F-9C4E-440802F244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10EAA-11C5-42AE-B399-DB641006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93"/>
            <a:ext cx="9144000" cy="34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w0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881379-788A-4CDA-8179-10123714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26" y="1830618"/>
            <a:ext cx="7640781" cy="2906476"/>
          </a:xfrm>
          <a:prstGeom prst="rect">
            <a:avLst/>
          </a:prstGeom>
        </p:spPr>
      </p:pic>
      <p:pic>
        <p:nvPicPr>
          <p:cNvPr id="11" name="Picture 10" descr="An empty parking lot&#10;&#10;Description automatically generated">
            <a:extLst>
              <a:ext uri="{FF2B5EF4-FFF2-40B4-BE49-F238E27FC236}">
                <a16:creationId xmlns:a16="http://schemas.microsoft.com/office/drawing/2014/main" id="{CE22F50E-719B-4D38-B4E6-C0EAB5D8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1" y="1851367"/>
            <a:ext cx="893123" cy="89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A60C0A7B-98E0-450B-A654-3CAED16EAA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76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road&#10;&#10;Description automatically generated">
            <a:extLst>
              <a:ext uri="{FF2B5EF4-FFF2-40B4-BE49-F238E27FC236}">
                <a16:creationId xmlns:a16="http://schemas.microsoft.com/office/drawing/2014/main" id="{746B010E-1E9B-4E42-9686-2E19C845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1367"/>
            <a:ext cx="893122" cy="893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w2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F239A-9DAB-4F6A-B23C-D64BB972D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82" y="1825710"/>
            <a:ext cx="7705767" cy="2932522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15F65B2-105F-466D-95EC-28384A87A3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ECF08-41EF-4DE2-8096-6A298102922B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792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road&#10;&#10;Description automatically generated">
            <a:extLst>
              <a:ext uri="{FF2B5EF4-FFF2-40B4-BE49-F238E27FC236}">
                <a16:creationId xmlns:a16="http://schemas.microsoft.com/office/drawing/2014/main" id="{F386E944-CC06-4046-ACCC-55C2BEF0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1367"/>
            <a:ext cx="893103" cy="893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w3 (</a:t>
            </a:r>
            <a:r>
              <a:rPr lang="de-DE" dirty="0" err="1"/>
              <a:t>rainy</a:t>
            </a:r>
            <a:r>
              <a:rPr lang="de-DE" dirty="0"/>
              <a:t>)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A0886-81D2-4E0C-8EB2-0B378CF7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6" y="1824209"/>
            <a:ext cx="7653978" cy="2919233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EF22E28-9E2A-4627-8794-63A54CE7C2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7E0DA-AE1F-440C-84A2-912EA21E07D4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90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empty street&#10;&#10;Description automatically generated">
            <a:extLst>
              <a:ext uri="{FF2B5EF4-FFF2-40B4-BE49-F238E27FC236}">
                <a16:creationId xmlns:a16="http://schemas.microsoft.com/office/drawing/2014/main" id="{8576509A-7457-4C34-A275-A836520A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1367"/>
            <a:ext cx="893093" cy="893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w4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A101-74C6-44F3-B410-1A1F0388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6" y="1838604"/>
            <a:ext cx="7671158" cy="2906015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FA339FE-5379-4CF3-8B3D-64FC3154D6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A21A3-65D1-4D34-B423-3027D9ADB571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27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uilding, sky, water&#10;&#10;Description automatically generated">
            <a:extLst>
              <a:ext uri="{FF2B5EF4-FFF2-40B4-BE49-F238E27FC236}">
                <a16:creationId xmlns:a16="http://schemas.microsoft.com/office/drawing/2014/main" id="{B053CB32-0ACD-4703-91A7-A08E7DB6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1851304"/>
            <a:ext cx="893090" cy="893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w6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C1B1A-2448-45B7-9970-6CAA22B3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875374"/>
            <a:ext cx="7640781" cy="710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8D6A6-DC75-422C-92F7-F25B1668E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20" y="1835151"/>
            <a:ext cx="7654584" cy="2900212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88906B7-2D03-45BB-B9BE-A0C80A1CCD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8024B-0DBC-425F-903D-F31124AC4371}"/>
              </a:ext>
            </a:extLst>
          </p:cNvPr>
          <p:cNvSpPr txBox="1"/>
          <p:nvPr/>
        </p:nvSpPr>
        <p:spPr>
          <a:xfrm>
            <a:off x="269711" y="84457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429789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437</Words>
  <Application>Microsoft Office PowerPoint</Application>
  <PresentationFormat>On-screen Show (16:9)</PresentationFormat>
  <Paragraphs>120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Noto Sans Symbols</vt:lpstr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Conditional GAN – Week 4</vt:lpstr>
      <vt:lpstr>Recap</vt:lpstr>
      <vt:lpstr>What we did</vt:lpstr>
      <vt:lpstr>The Dataset</vt:lpstr>
      <vt:lpstr>Results w0</vt:lpstr>
      <vt:lpstr>Results w2</vt:lpstr>
      <vt:lpstr>Results w3 (rainy)</vt:lpstr>
      <vt:lpstr>Results w4</vt:lpstr>
      <vt:lpstr>Results w6</vt:lpstr>
      <vt:lpstr>Results w8</vt:lpstr>
      <vt:lpstr>Results w9</vt:lpstr>
      <vt:lpstr>Results w10</vt:lpstr>
      <vt:lpstr>Results w11</vt:lpstr>
      <vt:lpstr>Results w12</vt:lpstr>
      <vt:lpstr>Results - Conclusion</vt:lpstr>
      <vt:lpstr>MUNIT – Recap on how we train</vt:lpstr>
      <vt:lpstr>MUNIT - Hypothesis</vt:lpstr>
      <vt:lpstr>To do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GAN</dc:title>
  <dc:creator>Yang An</dc:creator>
  <cp:lastModifiedBy>Yang An</cp:lastModifiedBy>
  <cp:revision>55</cp:revision>
  <cp:lastPrinted>2015-07-30T14:04:45Z</cp:lastPrinted>
  <dcterms:created xsi:type="dcterms:W3CDTF">2019-05-06T13:17:10Z</dcterms:created>
  <dcterms:modified xsi:type="dcterms:W3CDTF">2019-05-28T12:33:06Z</dcterms:modified>
</cp:coreProperties>
</file>